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8" r:id="rId3"/>
    <p:sldId id="289" r:id="rId4"/>
    <p:sldId id="301" r:id="rId5"/>
    <p:sldId id="278" r:id="rId6"/>
    <p:sldId id="266" r:id="rId7"/>
    <p:sldId id="330" r:id="rId8"/>
    <p:sldId id="362" r:id="rId9"/>
    <p:sldId id="363" r:id="rId10"/>
    <p:sldId id="293" r:id="rId11"/>
    <p:sldId id="357" r:id="rId12"/>
    <p:sldId id="358" r:id="rId13"/>
    <p:sldId id="361" r:id="rId14"/>
    <p:sldId id="323" r:id="rId15"/>
    <p:sldId id="354" r:id="rId16"/>
  </p:sldIdLst>
  <p:sldSz cx="9144000" cy="6858000" type="screen4x3"/>
  <p:notesSz cx="6946900" cy="9283700"/>
  <p:defaultTextStyle>
    <a:defPPr>
      <a:defRPr lang="en-AU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entury Schoolbook" pitchFamily="18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entury Schoolbook" pitchFamily="18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entury Schoolbook" pitchFamily="18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entury Schoolbook" pitchFamily="18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entury Schoolbook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entury Schoolbook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entury Schoolbook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entury Schoolbook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entury Schoolbook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ACA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075" autoAdjust="0"/>
  </p:normalViewPr>
  <p:slideViewPr>
    <p:cSldViewPr>
      <p:cViewPr varScale="1">
        <p:scale>
          <a:sx n="82" d="100"/>
          <a:sy n="82" d="100"/>
        </p:scale>
        <p:origin x="147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818563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9C579530-DD28-4B6F-8D3A-92F87613C14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3696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E0102F4-1881-4245-8AC5-4F13766322B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8385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102F4-1881-4245-8AC5-4F13766322B8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2854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F9FCF0-11CE-466E-9CE1-B670438DADE5}" type="slidenum">
              <a:rPr lang="en-AU" smtClean="0"/>
              <a:pPr>
                <a:defRPr/>
              </a:pPr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609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81EC0AFD-1909-4903-AFA0-A9370969F5FA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273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3BA4C-5202-4541-8C14-5C6133B47BD0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566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3BA4C-5202-4541-8C14-5C6133B47BD0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259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3BA4C-5202-4541-8C14-5C6133B47BD0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744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3BA4C-5202-4541-8C14-5C6133B47BD0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365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3BA4C-5202-4541-8C14-5C6133B47BD0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061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3BA4C-5202-4541-8C14-5C6133B47BD0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373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02AE0-13BC-4436-94C4-12C095CE65E2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741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7F4A0-26A6-4D33-BCFB-489DD1681F73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33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3F272-B125-4BAA-81C2-304525E528D1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717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C1878-A2CF-43A7-909C-B7180361E037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30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D5089-6C89-446E-92E9-D0EBD2E5E449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7026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2B6DF-C1D2-437D-8852-182B8440355B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89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EF0B77-B21F-4795-A403-E751F844A471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73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852E1-F191-4CCE-9EEB-3FA5A5431DD9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842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DC10A-2D4C-4416-AE9D-E006DC1592B2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34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4A90D-8B80-4469-9935-DFDA0B576EB4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232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0F3BA4C-5202-4541-8C14-5C6133B47BD0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512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3" r:id="rId15"/>
    <p:sldLayoutId id="2147483954" r:id="rId16"/>
    <p:sldLayoutId id="21474839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content.answers.com/main/content/wp/en/thumb/c/c2/180px-Esapir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520" y="0"/>
            <a:ext cx="8784976" cy="1412776"/>
          </a:xfrm>
        </p:spPr>
        <p:txBody>
          <a:bodyPr>
            <a:normAutofit fontScale="90000"/>
          </a:bodyPr>
          <a:lstStyle/>
          <a:p>
            <a:r>
              <a:rPr lang="en-AU" sz="2400" b="1" dirty="0"/>
              <a:t/>
            </a:r>
            <a:br>
              <a:rPr lang="en-AU" sz="2400" b="1" dirty="0"/>
            </a:br>
            <a:r>
              <a:rPr lang="en-AU" sz="2400" b="1" dirty="0"/>
              <a:t/>
            </a:r>
            <a:br>
              <a:rPr lang="en-AU" sz="2400" b="1" dirty="0"/>
            </a:br>
            <a:r>
              <a:rPr lang="en-AU" sz="2400" b="1" dirty="0"/>
              <a:t/>
            </a:r>
            <a:br>
              <a:rPr lang="en-AU" sz="2400" b="1" dirty="0"/>
            </a:br>
            <a:r>
              <a:rPr lang="en-AU" sz="2400" b="1" dirty="0"/>
              <a:t/>
            </a:r>
            <a:br>
              <a:rPr lang="en-AU" sz="2400" b="1" dirty="0"/>
            </a:br>
            <a:r>
              <a:rPr lang="en-AU" sz="2400" b="1" dirty="0"/>
              <a:t/>
            </a:r>
            <a:br>
              <a:rPr lang="en-AU" sz="2400" b="1" dirty="0"/>
            </a:br>
            <a:r>
              <a:rPr lang="en-AU" sz="2400" dirty="0"/>
              <a:t/>
            </a:r>
            <a:br>
              <a:rPr lang="en-AU" sz="2400" dirty="0"/>
            </a:br>
            <a:r>
              <a:rPr lang="en-AU" sz="3600" b="1" dirty="0">
                <a:solidFill>
                  <a:schemeClr val="tx1"/>
                </a:solidFill>
              </a:rPr>
              <a:t>Week 3</a:t>
            </a:r>
            <a:r>
              <a:rPr lang="en-AU" sz="3600" b="1" dirty="0">
                <a:solidFill>
                  <a:schemeClr val="tx1"/>
                </a:solidFill>
                <a:ea typeface="Adobe Gothic Std B" pitchFamily="34" charset="-128"/>
              </a:rPr>
              <a:t>: Communication: Sharing what we know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03648" y="5373216"/>
            <a:ext cx="6336704" cy="1296144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2200" b="1" dirty="0">
                <a:solidFill>
                  <a:schemeClr val="tx2">
                    <a:lumMod val="75000"/>
                  </a:schemeClr>
                </a:solidFill>
              </a:rPr>
              <a:t>COMU7311, </a:t>
            </a:r>
            <a:r>
              <a:rPr lang="en-AU" sz="2200" b="1" dirty="0" err="1">
                <a:solidFill>
                  <a:schemeClr val="tx2">
                    <a:lumMod val="75000"/>
                  </a:schemeClr>
                </a:solidFill>
              </a:rPr>
              <a:t>Sem</a:t>
            </a:r>
            <a:r>
              <a:rPr lang="en-AU" sz="2200" b="1" dirty="0">
                <a:solidFill>
                  <a:schemeClr val="tx2">
                    <a:lumMod val="75000"/>
                  </a:schemeClr>
                </a:solidFill>
              </a:rPr>
              <a:t> 1, 2021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2200" b="1" dirty="0">
                <a:solidFill>
                  <a:schemeClr val="tx2">
                    <a:lumMod val="75000"/>
                  </a:schemeClr>
                </a:solidFill>
              </a:rPr>
              <a:t>School of Communication and Arts, UQ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132856"/>
            <a:ext cx="4529303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272084"/>
            <a:ext cx="7024744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AU" sz="2800" b="1" dirty="0">
                <a:latin typeface="+mn-lt"/>
              </a:rPr>
              <a:t>Communication and culture</a:t>
            </a:r>
            <a:endParaRPr lang="en-AU" sz="2800" dirty="0">
              <a:latin typeface="+mn-lt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2415084"/>
            <a:ext cx="7488832" cy="3102148"/>
          </a:xfrm>
        </p:spPr>
        <p:txBody>
          <a:bodyPr>
            <a:normAutofit lnSpcReduction="10000"/>
          </a:bodyPr>
          <a:lstStyle/>
          <a:p>
            <a:pPr marL="68580" indent="0" eaLnBrk="1" hangingPunct="1">
              <a:buNone/>
            </a:pPr>
            <a:r>
              <a:rPr lang="en-AU" dirty="0"/>
              <a:t>Culture and communication mutually influence one another.</a:t>
            </a:r>
          </a:p>
          <a:p>
            <a:r>
              <a:rPr lang="en-AU" dirty="0"/>
              <a:t>Culture teaches us rules (e.g. </a:t>
            </a:r>
            <a:r>
              <a:rPr lang="en-AU" dirty="0" smtClean="0"/>
              <a:t>politeness rules, </a:t>
            </a:r>
            <a:r>
              <a:rPr lang="en-AU" dirty="0"/>
              <a:t>the way we dress, etc.).</a:t>
            </a:r>
          </a:p>
          <a:p>
            <a:r>
              <a:rPr lang="en-AU" dirty="0"/>
              <a:t>Culture cultivates beliefs and values.</a:t>
            </a:r>
          </a:p>
          <a:p>
            <a:r>
              <a:rPr lang="en-AU" dirty="0"/>
              <a:t>Culture teaches us how to develop relationships with others.</a:t>
            </a:r>
          </a:p>
          <a:p>
            <a:pPr marL="68580" indent="0">
              <a:buNone/>
            </a:pPr>
            <a:r>
              <a:rPr lang="en-AU" dirty="0"/>
              <a:t> </a:t>
            </a:r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pPr eaLnBrk="1" hangingPunct="1"/>
            <a:endParaRPr lang="en-AU" sz="2000" dirty="0"/>
          </a:p>
          <a:p>
            <a:pPr eaLnBrk="1" hangingPunct="1"/>
            <a:endParaRPr lang="en-A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268760"/>
            <a:ext cx="7772400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AU" sz="2000" b="1" i="0" dirty="0" smtClean="0"/>
              <a:t/>
            </a:r>
            <a:br>
              <a:rPr lang="en-AU" sz="2000" b="1" i="0" dirty="0" smtClean="0"/>
            </a:br>
            <a:r>
              <a:rPr lang="en-AU" sz="3100" b="1" dirty="0" smtClean="0"/>
              <a:t>My language, my people, my world</a:t>
            </a:r>
            <a:endParaRPr lang="en-AU" sz="3100" b="1" i="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2348880"/>
            <a:ext cx="7920880" cy="374441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CN" dirty="0" smtClean="0">
                <a:latin typeface="+mj-lt"/>
                <a:ea typeface="SimSun" pitchFamily="2" charset="-122"/>
              </a:rPr>
              <a:t>Speech patterns, dialect, and accent serve as a cue for listeners to assign certain attitudes or characteristics to an individual or a group of people. </a:t>
            </a:r>
          </a:p>
          <a:p>
            <a:r>
              <a:rPr lang="en-US" altLang="zh-CN" dirty="0" smtClean="0">
                <a:latin typeface="+mj-lt"/>
                <a:ea typeface="SimSun" pitchFamily="2" charset="-122"/>
              </a:rPr>
              <a:t>Identity based on ethnic language also hinges on an assumption that one’s linguistic community is acceptable in a number of ways. </a:t>
            </a:r>
          </a:p>
          <a:p>
            <a:r>
              <a:rPr lang="en-US" altLang="zh-CN" dirty="0" smtClean="0">
                <a:latin typeface="+mj-lt"/>
                <a:ea typeface="SimSun" pitchFamily="2" charset="-122"/>
              </a:rPr>
              <a:t>Cultural invasion occurs when one group penetrates the culture of another group and imposes its own language on another group.</a:t>
            </a:r>
          </a:p>
          <a:p>
            <a:endParaRPr lang="en-US" altLang="zh-CN" sz="2000" dirty="0" smtClean="0">
              <a:ea typeface="SimSun" pitchFamily="2" charset="-122"/>
            </a:endParaRPr>
          </a:p>
          <a:p>
            <a:pPr eaLnBrk="1" hangingPunct="1"/>
            <a:endParaRPr lang="en-US" altLang="zh-CN" sz="2000" dirty="0" smtClean="0">
              <a:ea typeface="SimSun" pitchFamily="2" charset="-122"/>
            </a:endParaRPr>
          </a:p>
          <a:p>
            <a:pPr eaLnBrk="1" hangingPunct="1"/>
            <a:endParaRPr lang="en-US" altLang="zh-CN" sz="2000" dirty="0" smtClean="0">
              <a:ea typeface="SimSun" pitchFamily="2" charset="-122"/>
            </a:endParaRPr>
          </a:p>
          <a:p>
            <a:pPr eaLnBrk="1" hangingPunct="1">
              <a:buFontTx/>
              <a:buNone/>
            </a:pPr>
            <a:endParaRPr lang="en-AU" sz="2000" dirty="0" smtClean="0"/>
          </a:p>
        </p:txBody>
      </p:sp>
    </p:spTree>
    <p:extLst>
      <p:ext uri="{BB962C8B-B14F-4D97-AF65-F5344CB8AC3E}">
        <p14:creationId xmlns:p14="http://schemas.microsoft.com/office/powerpoint/2010/main" val="3450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6745" y="1052736"/>
            <a:ext cx="6858000" cy="1203325"/>
          </a:xfrm>
        </p:spPr>
        <p:txBody>
          <a:bodyPr/>
          <a:lstStyle/>
          <a:p>
            <a:pPr algn="ctr" eaLnBrk="1" hangingPunct="1"/>
            <a:r>
              <a:rPr lang="en-AU" sz="2000" b="1" i="0" dirty="0" smtClean="0"/>
              <a:t/>
            </a:r>
            <a:br>
              <a:rPr lang="en-AU" sz="2000" b="1" i="0" dirty="0" smtClean="0"/>
            </a:br>
            <a:r>
              <a:rPr lang="en-AU" sz="2000" b="1" i="0" dirty="0" smtClean="0"/>
              <a:t/>
            </a:r>
            <a:br>
              <a:rPr lang="en-AU" sz="2000" b="1" i="0" dirty="0" smtClean="0"/>
            </a:br>
            <a:r>
              <a:rPr lang="en-AU" sz="2800" b="1" dirty="0" smtClean="0">
                <a:solidFill>
                  <a:schemeClr val="tx1"/>
                </a:solidFill>
              </a:rPr>
              <a:t>Culture at play…</a:t>
            </a:r>
            <a:endParaRPr lang="en-AU" sz="2800" b="1" i="0" dirty="0" smtClean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186745" y="2420888"/>
            <a:ext cx="7315200" cy="2743200"/>
          </a:xfrm>
        </p:spPr>
        <p:txBody>
          <a:bodyPr/>
          <a:lstStyle/>
          <a:p>
            <a:r>
              <a:rPr lang="en-AU" dirty="0" smtClean="0"/>
              <a:t>What are some characteristics of Australian accent?</a:t>
            </a:r>
          </a:p>
          <a:p>
            <a:pPr eaLnBrk="1" hangingPunct="1"/>
            <a:r>
              <a:rPr lang="en-AU" dirty="0" smtClean="0"/>
              <a:t>Where did Australian accent come from?</a:t>
            </a:r>
          </a:p>
          <a:p>
            <a:pPr eaLnBrk="1" hangingPunct="1"/>
            <a:r>
              <a:rPr lang="en-AU" dirty="0" smtClean="0"/>
              <a:t>How is Australian accent related to Australian identity?</a:t>
            </a:r>
          </a:p>
          <a:p>
            <a:pPr eaLnBrk="1" hangingPunct="1"/>
            <a:endParaRPr lang="en-AU" sz="2000" dirty="0" smtClean="0"/>
          </a:p>
          <a:p>
            <a:pPr eaLnBrk="1" hangingPunct="1">
              <a:buFontTx/>
              <a:buNone/>
            </a:pPr>
            <a:endParaRPr lang="en-AU" sz="2000" dirty="0" smtClean="0"/>
          </a:p>
          <a:p>
            <a:pPr eaLnBrk="1" hangingPunct="1"/>
            <a:endParaRPr lang="en-AU" sz="2000" dirty="0" smtClean="0"/>
          </a:p>
        </p:txBody>
      </p:sp>
    </p:spTree>
    <p:extLst>
      <p:ext uri="{BB962C8B-B14F-4D97-AF65-F5344CB8AC3E}">
        <p14:creationId xmlns:p14="http://schemas.microsoft.com/office/powerpoint/2010/main" val="276454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978" y="120588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AU" sz="2800" b="1" dirty="0" smtClean="0"/>
              <a:t>Language and identity</a:t>
            </a:r>
            <a:endParaRPr lang="en-A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348880"/>
            <a:ext cx="7605532" cy="3096344"/>
          </a:xfrm>
        </p:spPr>
        <p:txBody>
          <a:bodyPr>
            <a:normAutofit/>
          </a:bodyPr>
          <a:lstStyle/>
          <a:p>
            <a:r>
              <a:rPr lang="en-AU" dirty="0"/>
              <a:t>Language is a vital aspect of any cultural group’s identity. </a:t>
            </a:r>
            <a:endParaRPr lang="en-AU" dirty="0" smtClean="0"/>
          </a:p>
          <a:p>
            <a:r>
              <a:rPr lang="en-AU" dirty="0" smtClean="0"/>
              <a:t>Nationalists </a:t>
            </a:r>
            <a:r>
              <a:rPr lang="en-AU" dirty="0"/>
              <a:t>defend their national language against foreign “pollution”. Immigrant groups maintain their cultural heritage and identities by teaching it to their children. </a:t>
            </a:r>
          </a:p>
          <a:p>
            <a:r>
              <a:rPr lang="en-AU" dirty="0" smtClean="0"/>
              <a:t>Language maintenance and shifting suggest the maintenance and shifting of culture.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08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784976" cy="936104"/>
          </a:xfrm>
        </p:spPr>
        <p:txBody>
          <a:bodyPr>
            <a:normAutofit/>
          </a:bodyPr>
          <a:lstStyle/>
          <a:p>
            <a:pPr algn="ctr"/>
            <a:r>
              <a:rPr lang="en-AU" sz="2800" b="1" dirty="0">
                <a:solidFill>
                  <a:schemeClr val="tx1"/>
                </a:solidFill>
              </a:rPr>
              <a:t>After class…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56" y="2332037"/>
            <a:ext cx="7992888" cy="4525963"/>
          </a:xfrm>
        </p:spPr>
        <p:txBody>
          <a:bodyPr>
            <a:normAutofit/>
          </a:bodyPr>
          <a:lstStyle/>
          <a:p>
            <a:pPr marL="324000">
              <a:spcBef>
                <a:spcPts val="600"/>
              </a:spcBef>
            </a:pPr>
            <a:r>
              <a:rPr lang="en-AU" dirty="0">
                <a:solidFill>
                  <a:schemeClr val="tx1"/>
                </a:solidFill>
                <a:latin typeface="+mj-lt"/>
                <a:ea typeface="Adobe Fan Heiti Std B" pitchFamily="34" charset="-128"/>
              </a:rPr>
              <a:t>Can theories of communication express universal principles that apply to all cultures? Or communication is so culturally variable that culture-specific theories are needed. What is your view on this debate?</a:t>
            </a:r>
          </a:p>
          <a:p>
            <a:endParaRPr lang="en-AU" sz="2000" dirty="0">
              <a:solidFill>
                <a:schemeClr val="accent3">
                  <a:lumMod val="7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32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b="1" dirty="0"/>
              <a:t>Next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453" y="2420889"/>
            <a:ext cx="7211559" cy="1872208"/>
          </a:xfrm>
        </p:spPr>
        <p:txBody>
          <a:bodyPr/>
          <a:lstStyle/>
          <a:p>
            <a:r>
              <a:rPr lang="en-AU" dirty="0"/>
              <a:t>Week 4’s lecture will focus on processes of social categorisation and perception.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900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124744"/>
            <a:ext cx="7024744" cy="1143000"/>
          </a:xfrm>
        </p:spPr>
        <p:txBody>
          <a:bodyPr/>
          <a:lstStyle/>
          <a:p>
            <a:pPr algn="ctr" eaLnBrk="1" hangingPunct="1"/>
            <a:r>
              <a:rPr lang="en-AU" sz="2800" b="1" dirty="0"/>
              <a:t/>
            </a:r>
            <a:br>
              <a:rPr lang="en-AU" sz="2800" b="1" dirty="0"/>
            </a:br>
            <a:r>
              <a:rPr lang="en-AU" sz="2800" b="1" dirty="0">
                <a:latin typeface="+mn-lt"/>
              </a:rPr>
              <a:t>Learning  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2420888"/>
            <a:ext cx="7560840" cy="2736304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AU" dirty="0"/>
              <a:t>At the end of this lecture, you should be able to:</a:t>
            </a:r>
            <a:endParaRPr lang="en-US" dirty="0"/>
          </a:p>
          <a:p>
            <a:pPr lvl="0"/>
            <a:r>
              <a:rPr lang="en-AU" dirty="0"/>
              <a:t>Recognise the </a:t>
            </a:r>
            <a:r>
              <a:rPr lang="en-AU" dirty="0" smtClean="0"/>
              <a:t>complex nature </a:t>
            </a:r>
            <a:r>
              <a:rPr lang="en-AU" dirty="0"/>
              <a:t>of communication.</a:t>
            </a:r>
          </a:p>
          <a:p>
            <a:pPr lvl="0"/>
            <a:r>
              <a:rPr lang="en-AU" dirty="0"/>
              <a:t>Critically examine widely </a:t>
            </a:r>
            <a:r>
              <a:rPr lang="en-AU" dirty="0" smtClean="0"/>
              <a:t>known models </a:t>
            </a:r>
            <a:r>
              <a:rPr lang="en-AU" dirty="0"/>
              <a:t>of communication.</a:t>
            </a:r>
          </a:p>
          <a:p>
            <a:pPr lvl="0"/>
            <a:r>
              <a:rPr lang="en-AU" dirty="0"/>
              <a:t>Evaluate the influence of culture on communication.</a:t>
            </a:r>
          </a:p>
          <a:p>
            <a:pPr eaLnBrk="1" hangingPunct="1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67968" y="1205880"/>
            <a:ext cx="7024744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AU" sz="2800" b="1" dirty="0">
                <a:latin typeface="+mn-lt"/>
              </a:rPr>
              <a:t>What is communication?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347752"/>
            <a:ext cx="7632848" cy="424847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000" dirty="0"/>
              <a:t>Neurologists: what the brain and nervous systems do during communication;</a:t>
            </a:r>
          </a:p>
          <a:p>
            <a:pPr eaLnBrk="1" hangingPunct="1"/>
            <a:r>
              <a:rPr lang="en-US" sz="2000" dirty="0"/>
              <a:t>Psychologists: how the brain functions and perception related issues;</a:t>
            </a:r>
          </a:p>
          <a:p>
            <a:pPr eaLnBrk="1" hangingPunct="1"/>
            <a:r>
              <a:rPr lang="en-US" sz="2000" dirty="0"/>
              <a:t>Linguists: how people use language;</a:t>
            </a:r>
          </a:p>
          <a:p>
            <a:pPr eaLnBrk="1" hangingPunct="1"/>
            <a:r>
              <a:rPr lang="en-US" sz="2000" dirty="0"/>
              <a:t>Philosophers: whether communication is essential to thought;</a:t>
            </a:r>
          </a:p>
          <a:p>
            <a:pPr eaLnBrk="1" hangingPunct="1"/>
            <a:r>
              <a:rPr lang="en-US" sz="2000" dirty="0"/>
              <a:t>Anthropologists: whether communication is universal;</a:t>
            </a:r>
          </a:p>
          <a:p>
            <a:pPr eaLnBrk="1" hangingPunct="1"/>
            <a:r>
              <a:rPr lang="en-US" sz="2000" dirty="0"/>
              <a:t>Scientists: how data transfer from one location to another.</a:t>
            </a:r>
          </a:p>
          <a:p>
            <a:pPr eaLnBrk="1" hangingPunct="1">
              <a:buNone/>
            </a:pPr>
            <a:endParaRPr lang="en-US" sz="2000" dirty="0"/>
          </a:p>
          <a:p>
            <a:pPr eaLnBrk="1" hangingPunct="1">
              <a:buNone/>
            </a:pPr>
            <a:r>
              <a:rPr lang="en-AU" sz="2000" dirty="0"/>
              <a:t>Each of the above carves out but one piece within the territory </a:t>
            </a:r>
          </a:p>
          <a:p>
            <a:pPr eaLnBrk="1" hangingPunct="1">
              <a:buNone/>
            </a:pPr>
            <a:r>
              <a:rPr lang="en-AU" sz="2000" dirty="0"/>
              <a:t>of human communication.</a:t>
            </a:r>
          </a:p>
          <a:p>
            <a:pPr eaLnBrk="1" hangingPunct="1">
              <a:buNone/>
            </a:pPr>
            <a:endParaRPr lang="en-AU" sz="2000" dirty="0"/>
          </a:p>
          <a:p>
            <a:pPr eaLnBrk="1" hangingPunct="1">
              <a:buFontTx/>
              <a:buNone/>
            </a:pPr>
            <a:endParaRPr lang="en-AU" sz="2000" dirty="0"/>
          </a:p>
          <a:p>
            <a:pPr eaLnBrk="1" hangingPunct="1">
              <a:buFontTx/>
              <a:buNone/>
            </a:pPr>
            <a:endParaRPr lang="en-A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617538"/>
            <a:ext cx="7024744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AU" sz="2800" b="1" dirty="0">
                <a:latin typeface="+mn-lt"/>
              </a:rPr>
              <a:t>The linear model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19112" y="1700808"/>
            <a:ext cx="8229352" cy="468052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71550" y="3141663"/>
            <a:ext cx="1008063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AU" sz="1600" dirty="0">
                <a:latin typeface="Arial" charset="0"/>
              </a:rPr>
              <a:t>Source 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95738" y="3213100"/>
            <a:ext cx="1152525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AU" sz="1600">
                <a:latin typeface="Arial" charset="0"/>
              </a:rPr>
              <a:t>Channel 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484438" y="3141663"/>
            <a:ext cx="1081087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AU" sz="1600">
                <a:latin typeface="Arial" charset="0"/>
              </a:rPr>
              <a:t>Message 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7164388" y="3213100"/>
            <a:ext cx="11525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AU" sz="1600">
                <a:latin typeface="Arial" charset="0"/>
              </a:rPr>
              <a:t>Feedback 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5651500" y="3213100"/>
            <a:ext cx="108108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AU" sz="1600">
                <a:latin typeface="Arial" charset="0"/>
              </a:rPr>
              <a:t>Receiver 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1979613" y="34290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3563938" y="34290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5148263" y="342900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6732588" y="34290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3924300" y="2060575"/>
            <a:ext cx="1081088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AU" sz="1600">
                <a:latin typeface="Arial" charset="0"/>
              </a:rPr>
              <a:t>Noise 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3635375" y="4437063"/>
            <a:ext cx="1944688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AU" sz="1600">
                <a:latin typeface="Arial" charset="0"/>
              </a:rPr>
              <a:t>Receiver response 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519113" y="2368550"/>
            <a:ext cx="236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endParaRPr lang="en-US" sz="1800">
              <a:latin typeface="Arial" charset="0"/>
            </a:endParaRPr>
          </a:p>
        </p:txBody>
      </p:sp>
      <p:sp>
        <p:nvSpPr>
          <p:cNvPr id="13328" name="Text Box 17"/>
          <p:cNvSpPr txBox="1">
            <a:spLocks noChangeArrowheads="1"/>
          </p:cNvSpPr>
          <p:nvPr/>
        </p:nvSpPr>
        <p:spPr bwMode="auto">
          <a:xfrm>
            <a:off x="8440738" y="2439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endParaRPr lang="en-US" sz="1800">
              <a:latin typeface="Arial" charset="0"/>
            </a:endParaRPr>
          </a:p>
        </p:txBody>
      </p:sp>
      <p:sp>
        <p:nvSpPr>
          <p:cNvPr id="13329" name="Text Box 19"/>
          <p:cNvSpPr txBox="1">
            <a:spLocks noChangeArrowheads="1"/>
          </p:cNvSpPr>
          <p:nvPr/>
        </p:nvSpPr>
        <p:spPr bwMode="auto">
          <a:xfrm>
            <a:off x="1763713" y="2492375"/>
            <a:ext cx="1028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AU" sz="1600">
                <a:latin typeface="Arial" charset="0"/>
              </a:rPr>
              <a:t>Encoding</a:t>
            </a:r>
          </a:p>
        </p:txBody>
      </p:sp>
      <p:sp>
        <p:nvSpPr>
          <p:cNvPr id="13330" name="Text Box 20"/>
          <p:cNvSpPr txBox="1">
            <a:spLocks noChangeArrowheads="1"/>
          </p:cNvSpPr>
          <p:nvPr/>
        </p:nvSpPr>
        <p:spPr bwMode="auto">
          <a:xfrm>
            <a:off x="6588125" y="2492375"/>
            <a:ext cx="1039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AU" sz="1600">
                <a:latin typeface="Arial" charset="0"/>
              </a:rPr>
              <a:t>Decoding</a:t>
            </a:r>
          </a:p>
        </p:txBody>
      </p:sp>
      <p:sp>
        <p:nvSpPr>
          <p:cNvPr id="13331" name="Line 21"/>
          <p:cNvSpPr>
            <a:spLocks noChangeShapeType="1"/>
          </p:cNvSpPr>
          <p:nvPr/>
        </p:nvSpPr>
        <p:spPr bwMode="auto">
          <a:xfrm flipV="1">
            <a:off x="2195513" y="28527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3332" name="Line 22"/>
          <p:cNvSpPr>
            <a:spLocks noChangeShapeType="1"/>
          </p:cNvSpPr>
          <p:nvPr/>
        </p:nvSpPr>
        <p:spPr bwMode="auto">
          <a:xfrm flipV="1">
            <a:off x="6948488" y="28527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3333" name="Line 23"/>
          <p:cNvSpPr>
            <a:spLocks noChangeShapeType="1"/>
          </p:cNvSpPr>
          <p:nvPr/>
        </p:nvSpPr>
        <p:spPr bwMode="auto">
          <a:xfrm>
            <a:off x="4500563" y="26368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3334" name="Line 24"/>
          <p:cNvSpPr>
            <a:spLocks noChangeShapeType="1"/>
          </p:cNvSpPr>
          <p:nvPr/>
        </p:nvSpPr>
        <p:spPr bwMode="auto">
          <a:xfrm>
            <a:off x="7667625" y="3716338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3335" name="Line 26"/>
          <p:cNvSpPr>
            <a:spLocks noChangeShapeType="1"/>
          </p:cNvSpPr>
          <p:nvPr/>
        </p:nvSpPr>
        <p:spPr bwMode="auto">
          <a:xfrm flipV="1">
            <a:off x="1403350" y="3716338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3336" name="Text Box 28"/>
          <p:cNvSpPr txBox="1">
            <a:spLocks noChangeArrowheads="1"/>
          </p:cNvSpPr>
          <p:nvPr/>
        </p:nvSpPr>
        <p:spPr bwMode="auto">
          <a:xfrm>
            <a:off x="519112" y="5639026"/>
            <a:ext cx="84786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AU" sz="1600" dirty="0"/>
              <a:t>Source: Adapted from Shannon, Claude and Weaver, Warren (1949) </a:t>
            </a:r>
            <a:r>
              <a:rPr lang="en-AU" sz="1600" i="1" dirty="0"/>
              <a:t>The Mathematical </a:t>
            </a:r>
          </a:p>
          <a:p>
            <a:pPr algn="l" eaLnBrk="0" hangingPunct="0"/>
            <a:r>
              <a:rPr lang="en-AU" sz="1600" i="1" dirty="0"/>
              <a:t>Theory of Communication</a:t>
            </a:r>
            <a:r>
              <a:rPr lang="en-AU" sz="1600" dirty="0"/>
              <a:t>. Urbana: University of Illinois Press. p. 5.</a:t>
            </a:r>
          </a:p>
        </p:txBody>
      </p:sp>
      <p:sp>
        <p:nvSpPr>
          <p:cNvPr id="13337" name="Line 29"/>
          <p:cNvSpPr>
            <a:spLocks noChangeShapeType="1"/>
          </p:cNvSpPr>
          <p:nvPr/>
        </p:nvSpPr>
        <p:spPr bwMode="auto">
          <a:xfrm>
            <a:off x="5651500" y="4724400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3338" name="Line 30"/>
          <p:cNvSpPr>
            <a:spLocks noChangeShapeType="1"/>
          </p:cNvSpPr>
          <p:nvPr/>
        </p:nvSpPr>
        <p:spPr bwMode="auto">
          <a:xfrm>
            <a:off x="1403350" y="4724400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42768" y="523102"/>
            <a:ext cx="7993062" cy="863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AU" sz="2800" b="1" dirty="0"/>
              <a:t>The interactive model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400121"/>
            <a:ext cx="7128432" cy="3757071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endParaRPr lang="en-AU" altLang="zh-CN" sz="2000" dirty="0">
              <a:ea typeface="宋体" pitchFamily="2" charset="-122"/>
            </a:endParaRPr>
          </a:p>
          <a:p>
            <a:pPr marL="457200" indent="-457200" eaLnBrk="1" hangingPunct="1">
              <a:lnSpc>
                <a:spcPct val="90000"/>
              </a:lnSpc>
            </a:pPr>
            <a:endParaRPr lang="en-AU" altLang="zh-CN" sz="2000" dirty="0">
              <a:ea typeface="宋体" pitchFamily="2" charset="-122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AU" altLang="zh-CN" sz="2000" dirty="0">
              <a:ea typeface="宋体" pitchFamily="2" charset="-122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AU" altLang="zh-CN" sz="2000" dirty="0">
              <a:ea typeface="宋体" pitchFamily="2" charset="-122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671638" y="20589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14341" name="Group 5"/>
          <p:cNvGrpSpPr>
            <a:grpSpLocks noChangeAspect="1"/>
          </p:cNvGrpSpPr>
          <p:nvPr/>
        </p:nvGrpSpPr>
        <p:grpSpPr bwMode="auto">
          <a:xfrm>
            <a:off x="853054" y="1625600"/>
            <a:ext cx="7581953" cy="3819525"/>
            <a:chOff x="2435" y="1375"/>
            <a:chExt cx="7710" cy="4640"/>
          </a:xfrm>
        </p:grpSpPr>
        <p:sp>
          <p:nvSpPr>
            <p:cNvPr id="14343" name="AutoShape 6"/>
            <p:cNvSpPr>
              <a:spLocks noChangeAspect="1" noChangeArrowheads="1"/>
            </p:cNvSpPr>
            <p:nvPr/>
          </p:nvSpPr>
          <p:spPr bwMode="auto">
            <a:xfrm>
              <a:off x="2632" y="1375"/>
              <a:ext cx="7513" cy="4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Text Box 7"/>
            <p:cNvSpPr txBox="1">
              <a:spLocks noChangeArrowheads="1"/>
            </p:cNvSpPr>
            <p:nvPr/>
          </p:nvSpPr>
          <p:spPr bwMode="auto">
            <a:xfrm>
              <a:off x="2435" y="3135"/>
              <a:ext cx="2123" cy="11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AU" altLang="zh-CN" dirty="0">
                  <a:latin typeface="Times New Roman" pitchFamily="18" charset="0"/>
                  <a:ea typeface="宋体" pitchFamily="2" charset="-122"/>
                </a:rPr>
                <a:t>Encoder</a:t>
              </a:r>
            </a:p>
            <a:p>
              <a:r>
                <a:rPr lang="en-AU" altLang="zh-CN" dirty="0">
                  <a:latin typeface="Times New Roman" pitchFamily="18" charset="0"/>
                  <a:ea typeface="宋体" pitchFamily="2" charset="-122"/>
                </a:rPr>
                <a:t>Interpreter</a:t>
              </a:r>
            </a:p>
            <a:p>
              <a:r>
                <a:rPr lang="en-AU" altLang="zh-CN" dirty="0">
                  <a:latin typeface="Times New Roman" pitchFamily="18" charset="0"/>
                  <a:ea typeface="宋体" pitchFamily="2" charset="-122"/>
                </a:rPr>
                <a:t>Decoder</a:t>
              </a:r>
              <a:endParaRPr lang="en-AU" dirty="0"/>
            </a:p>
          </p:txBody>
        </p:sp>
        <p:sp>
          <p:nvSpPr>
            <p:cNvPr id="14345" name="Oval 8"/>
            <p:cNvSpPr>
              <a:spLocks noChangeArrowheads="1"/>
            </p:cNvSpPr>
            <p:nvPr/>
          </p:nvSpPr>
          <p:spPr bwMode="auto">
            <a:xfrm>
              <a:off x="5166" y="4575"/>
              <a:ext cx="2035" cy="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Text Box 9"/>
            <p:cNvSpPr txBox="1">
              <a:spLocks noChangeArrowheads="1"/>
            </p:cNvSpPr>
            <p:nvPr/>
          </p:nvSpPr>
          <p:spPr bwMode="auto">
            <a:xfrm>
              <a:off x="8752" y="3135"/>
              <a:ext cx="1379" cy="12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AU" altLang="zh-CN" dirty="0">
                  <a:latin typeface="Times New Roman" pitchFamily="18" charset="0"/>
                  <a:ea typeface="宋体" pitchFamily="2" charset="-122"/>
                </a:rPr>
                <a:t>Decoder</a:t>
              </a:r>
            </a:p>
            <a:p>
              <a:r>
                <a:rPr lang="en-AU" altLang="zh-CN" dirty="0">
                  <a:latin typeface="Times New Roman" pitchFamily="18" charset="0"/>
                  <a:ea typeface="宋体" pitchFamily="2" charset="-122"/>
                </a:rPr>
                <a:t>Interpreter</a:t>
              </a:r>
            </a:p>
            <a:p>
              <a:r>
                <a:rPr lang="en-AU" altLang="zh-CN" dirty="0">
                  <a:latin typeface="Times New Roman" pitchFamily="18" charset="0"/>
                  <a:ea typeface="宋体" pitchFamily="2" charset="-122"/>
                </a:rPr>
                <a:t>Encoder</a:t>
              </a:r>
              <a:endParaRPr lang="en-AU" dirty="0"/>
            </a:p>
          </p:txBody>
        </p:sp>
        <p:sp>
          <p:nvSpPr>
            <p:cNvPr id="14347" name="Text Box 10"/>
            <p:cNvSpPr txBox="1">
              <a:spLocks noChangeArrowheads="1"/>
            </p:cNvSpPr>
            <p:nvPr/>
          </p:nvSpPr>
          <p:spPr bwMode="auto">
            <a:xfrm>
              <a:off x="5636" y="4735"/>
              <a:ext cx="1096" cy="4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AU" altLang="zh-CN" dirty="0">
                  <a:latin typeface="Times New Roman" pitchFamily="18" charset="0"/>
                  <a:ea typeface="宋体" pitchFamily="2" charset="-122"/>
                </a:rPr>
                <a:t>Message</a:t>
              </a:r>
              <a:endParaRPr lang="en-AU" dirty="0"/>
            </a:p>
          </p:txBody>
        </p:sp>
        <p:sp>
          <p:nvSpPr>
            <p:cNvPr id="14348" name="Oval 11"/>
            <p:cNvSpPr>
              <a:spLocks noChangeArrowheads="1"/>
            </p:cNvSpPr>
            <p:nvPr/>
          </p:nvSpPr>
          <p:spPr bwMode="auto">
            <a:xfrm>
              <a:off x="5166" y="1535"/>
              <a:ext cx="2035" cy="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Text Box 12"/>
            <p:cNvSpPr txBox="1">
              <a:spLocks noChangeArrowheads="1"/>
            </p:cNvSpPr>
            <p:nvPr/>
          </p:nvSpPr>
          <p:spPr bwMode="auto">
            <a:xfrm>
              <a:off x="5636" y="1695"/>
              <a:ext cx="1096" cy="4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AU" altLang="zh-CN" dirty="0">
                  <a:latin typeface="Times New Roman" pitchFamily="18" charset="0"/>
                  <a:ea typeface="宋体" pitchFamily="2" charset="-122"/>
                </a:rPr>
                <a:t>Message</a:t>
              </a:r>
              <a:endParaRPr lang="en-AU" dirty="0"/>
            </a:p>
          </p:txBody>
        </p:sp>
        <p:sp>
          <p:nvSpPr>
            <p:cNvPr id="14350" name="Arc 13"/>
            <p:cNvSpPr>
              <a:spLocks/>
            </p:cNvSpPr>
            <p:nvPr/>
          </p:nvSpPr>
          <p:spPr bwMode="auto">
            <a:xfrm>
              <a:off x="7201" y="2015"/>
              <a:ext cx="2191" cy="11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351" name="Arc 14"/>
            <p:cNvSpPr>
              <a:spLocks/>
            </p:cNvSpPr>
            <p:nvPr/>
          </p:nvSpPr>
          <p:spPr bwMode="auto">
            <a:xfrm flipH="1">
              <a:off x="3288" y="2015"/>
              <a:ext cx="1878" cy="11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4342" name="Text Box 17"/>
          <p:cNvSpPr txBox="1">
            <a:spLocks noChangeArrowheads="1"/>
          </p:cNvSpPr>
          <p:nvPr/>
        </p:nvSpPr>
        <p:spPr bwMode="auto">
          <a:xfrm>
            <a:off x="971550" y="5445125"/>
            <a:ext cx="74882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AU" sz="1600" dirty="0"/>
              <a:t>Source: Adapted from Schramm, Wilbur (1971) ‘The nature of communication between humans’, in W. Schramm and D. F. Roberts (eds.), </a:t>
            </a:r>
            <a:r>
              <a:rPr lang="en-AU" sz="1600" i="1" dirty="0"/>
              <a:t>The Process and Effects of Mass Communication</a:t>
            </a:r>
            <a:r>
              <a:rPr lang="en-AU" sz="1600" dirty="0"/>
              <a:t>. Urbana: University of Illinois Press, p. 24.</a:t>
            </a:r>
          </a:p>
        </p:txBody>
      </p:sp>
      <p:sp>
        <p:nvSpPr>
          <p:cNvPr id="20" name="Arc 13"/>
          <p:cNvSpPr>
            <a:spLocks/>
          </p:cNvSpPr>
          <p:nvPr/>
        </p:nvSpPr>
        <p:spPr bwMode="auto">
          <a:xfrm rot="8460429">
            <a:off x="5581516" y="3901207"/>
            <a:ext cx="2126337" cy="102014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21" name="Arc 14"/>
          <p:cNvSpPr>
            <a:spLocks/>
          </p:cNvSpPr>
          <p:nvPr/>
        </p:nvSpPr>
        <p:spPr bwMode="auto">
          <a:xfrm rot="14697542" flipH="1">
            <a:off x="2026957" y="3727445"/>
            <a:ext cx="1469482" cy="1313279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35348" y="1268760"/>
            <a:ext cx="7417444" cy="863600"/>
          </a:xfrm>
        </p:spPr>
        <p:txBody>
          <a:bodyPr>
            <a:normAutofit fontScale="90000"/>
          </a:bodyPr>
          <a:lstStyle/>
          <a:p>
            <a:r>
              <a:rPr lang="en-AU" sz="2000" b="1" dirty="0"/>
              <a:t/>
            </a:r>
            <a:br>
              <a:rPr lang="en-AU" sz="2000" b="1" dirty="0"/>
            </a:br>
            <a:r>
              <a:rPr lang="en-AU" sz="2000" b="1" dirty="0"/>
              <a:t/>
            </a:r>
            <a:br>
              <a:rPr lang="en-AU" sz="2000" b="1" dirty="0"/>
            </a:br>
            <a:r>
              <a:rPr lang="en-AU" sz="2000" b="1" dirty="0"/>
              <a:t/>
            </a:r>
            <a:br>
              <a:rPr lang="en-AU" sz="2000" b="1" dirty="0"/>
            </a:br>
            <a:r>
              <a:rPr lang="en-AU" sz="2000" b="1" dirty="0"/>
              <a:t/>
            </a:r>
            <a:br>
              <a:rPr lang="en-AU" sz="2000" b="1" dirty="0"/>
            </a:br>
            <a:r>
              <a:rPr lang="en-AU" sz="3100" b="1" dirty="0">
                <a:latin typeface="+mn-lt"/>
              </a:rPr>
              <a:t>Defining communication</a:t>
            </a:r>
            <a:r>
              <a:rPr lang="en-AU" sz="3100" b="1" dirty="0"/>
              <a:t/>
            </a:r>
            <a:br>
              <a:rPr lang="en-AU" sz="3100" b="1" dirty="0"/>
            </a:br>
            <a:r>
              <a:rPr lang="en-AU" sz="3100" b="1" dirty="0"/>
              <a:t/>
            </a:r>
            <a:br>
              <a:rPr lang="en-AU" sz="3100" b="1" dirty="0"/>
            </a:br>
            <a:endParaRPr lang="en-AU" sz="3100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19944" y="2564904"/>
            <a:ext cx="7632848" cy="3384376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Communication can be defined as the process by which people use shared verbal or nonverbal codes, systems and media to exchange information in a particular cultural context. </a:t>
            </a:r>
          </a:p>
          <a:p>
            <a:pPr eaLnBrk="1" hangingPunct="1">
              <a:buNone/>
            </a:pPr>
            <a:endParaRPr lang="en-US" dirty="0"/>
          </a:p>
          <a:p>
            <a:pPr eaLnBrk="1" hangingPunct="1"/>
            <a:r>
              <a:rPr lang="en-AU" dirty="0"/>
              <a:t>We all share our ideas and feelings with others; however, </a:t>
            </a:r>
            <a:r>
              <a:rPr lang="en-AU" i="1" u="sng" dirty="0"/>
              <a:t>how</a:t>
            </a:r>
            <a:r>
              <a:rPr lang="en-AU" dirty="0"/>
              <a:t> we interpret “codes” may vary from person to person, from group to group, and from culture to culture.</a:t>
            </a:r>
          </a:p>
          <a:p>
            <a:pPr eaLnBrk="1" hangingPunct="1">
              <a:buNone/>
            </a:pPr>
            <a:endParaRPr lang="en-AU" sz="2000" dirty="0"/>
          </a:p>
          <a:p>
            <a:pPr eaLnBrk="1" hangingPunct="1">
              <a:buFontTx/>
              <a:buNone/>
            </a:pPr>
            <a:endParaRPr lang="en-AU" sz="2000" dirty="0"/>
          </a:p>
          <a:p>
            <a:pPr eaLnBrk="1" hangingPunct="1">
              <a:buFontTx/>
              <a:buNone/>
            </a:pPr>
            <a:r>
              <a:rPr lang="en-AU" sz="2000" dirty="0"/>
              <a:t> </a:t>
            </a:r>
          </a:p>
          <a:p>
            <a:pPr eaLnBrk="1" hangingPunct="1">
              <a:buFontTx/>
              <a:buNone/>
            </a:pPr>
            <a:endParaRPr lang="en-AU" sz="2000" dirty="0"/>
          </a:p>
          <a:p>
            <a:pPr eaLnBrk="1" hangingPunct="1">
              <a:buFontTx/>
              <a:buNone/>
            </a:pPr>
            <a:endParaRPr lang="en-AU" sz="2000" dirty="0"/>
          </a:p>
          <a:p>
            <a:pPr eaLnBrk="1" hangingPunct="1">
              <a:buFontTx/>
              <a:buNone/>
            </a:pPr>
            <a:endParaRPr lang="en-A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3fhkv6xpescls.cloudfront.net/blog/wp-content/uploads/2011/02/miscommunic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010981" cy="437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31640" y="2492896"/>
            <a:ext cx="6798736" cy="3514244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86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52736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AU" sz="2400" b="1" dirty="0" smtClean="0"/>
              <a:t/>
            </a:r>
            <a:br>
              <a:rPr lang="en-AU" sz="2400" b="1" dirty="0" smtClean="0"/>
            </a:br>
            <a:r>
              <a:rPr lang="en-AU" sz="2800" b="1" dirty="0" smtClean="0">
                <a:solidFill>
                  <a:schemeClr val="tx1"/>
                </a:solidFill>
              </a:rPr>
              <a:t>Questions to think about…</a:t>
            </a:r>
            <a:endParaRPr lang="en-AU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472" y="2420888"/>
            <a:ext cx="7543800" cy="3581400"/>
          </a:xfrm>
        </p:spPr>
        <p:txBody>
          <a:bodyPr/>
          <a:lstStyle/>
          <a:p>
            <a:r>
              <a:rPr lang="en-AU" sz="2000" dirty="0" smtClean="0"/>
              <a:t>How do initial experiences with language shape the way in which a person thinks?</a:t>
            </a:r>
          </a:p>
          <a:p>
            <a:r>
              <a:rPr lang="en-AU" sz="2000" dirty="0" smtClean="0"/>
              <a:t>Do words, grammar, and usage influence how people think and behave?</a:t>
            </a:r>
          </a:p>
          <a:p>
            <a:r>
              <a:rPr lang="en-AU" sz="2000" dirty="0" smtClean="0"/>
              <a:t>Does a person growing up in Saudi Arabia, who learns to speak and write Arabic, “see” and “experience” the world differently than a person who grows up in Australia, speaking and writing English?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692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936681"/>
            <a:ext cx="46482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AU" sz="2000" b="1" i="0" dirty="0" smtClean="0"/>
              <a:t/>
            </a:r>
            <a:br>
              <a:rPr lang="en-AU" sz="2000" b="1" i="0" dirty="0" smtClean="0"/>
            </a:br>
            <a:r>
              <a:rPr lang="en-AU" sz="2800" b="1" i="0" dirty="0" smtClean="0">
                <a:solidFill>
                  <a:schemeClr val="tx1"/>
                </a:solidFill>
                <a:latin typeface="+mn-lt"/>
              </a:rPr>
              <a:t>The Sapir-Whorf hypothesis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99940" y="3276601"/>
            <a:ext cx="7772400" cy="2667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i="1" dirty="0" smtClean="0"/>
              <a:t>Linguistic determinism</a:t>
            </a:r>
            <a:r>
              <a:rPr lang="en-US" dirty="0" smtClean="0"/>
              <a:t> – the way one thinks is determined by the language one speaks. </a:t>
            </a:r>
          </a:p>
          <a:p>
            <a:pPr eaLnBrk="1" hangingPunct="1">
              <a:lnSpc>
                <a:spcPct val="110000"/>
              </a:lnSpc>
            </a:pPr>
            <a:r>
              <a:rPr lang="en-US" i="1" dirty="0" smtClean="0"/>
              <a:t>Linguistic relativity</a:t>
            </a:r>
            <a:r>
              <a:rPr lang="en-US" dirty="0" smtClean="0"/>
              <a:t> – </a:t>
            </a:r>
            <a:r>
              <a:rPr lang="en-AU" dirty="0" smtClean="0"/>
              <a:t>Language provides the conceptual categorises that influence how its speaker’s perceptions are encoded and stored.</a:t>
            </a:r>
          </a:p>
          <a:p>
            <a:pPr eaLnBrk="1" hangingPunct="1">
              <a:lnSpc>
                <a:spcPct val="90000"/>
              </a:lnSpc>
            </a:pPr>
            <a:endParaRPr lang="en-AU" sz="2000" dirty="0" smtClean="0"/>
          </a:p>
        </p:txBody>
      </p:sp>
      <p:pic>
        <p:nvPicPr>
          <p:cNvPr id="9220" name="Picture 5" descr="180px-Esapi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34986"/>
            <a:ext cx="1752600" cy="203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533400" y="2819400"/>
            <a:ext cx="22494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600" dirty="0"/>
              <a:t>Edward Sapir 1884-1939</a:t>
            </a:r>
          </a:p>
        </p:txBody>
      </p:sp>
      <p:pic>
        <p:nvPicPr>
          <p:cNvPr id="9222" name="Picture 8" descr="whorfbenjaminlee59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911253"/>
            <a:ext cx="152400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6172200" y="2819400"/>
            <a:ext cx="25098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600"/>
              <a:t>Benjamin Whorf 1897-1941</a:t>
            </a:r>
          </a:p>
        </p:txBody>
      </p:sp>
    </p:spTree>
    <p:extLst>
      <p:ext uri="{BB962C8B-B14F-4D97-AF65-F5344CB8AC3E}">
        <p14:creationId xmlns:p14="http://schemas.microsoft.com/office/powerpoint/2010/main" val="137123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1741</TotalTime>
  <Words>702</Words>
  <Application>Microsoft Office PowerPoint</Application>
  <PresentationFormat>On-screen Show (4:3)</PresentationFormat>
  <Paragraphs>90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Adobe Fan Heiti Std B</vt:lpstr>
      <vt:lpstr>Adobe Gothic Std B</vt:lpstr>
      <vt:lpstr>宋体</vt:lpstr>
      <vt:lpstr>宋体</vt:lpstr>
      <vt:lpstr>Arial</vt:lpstr>
      <vt:lpstr>Century Schoolbook</vt:lpstr>
      <vt:lpstr>Garamond</vt:lpstr>
      <vt:lpstr>Tahoma</vt:lpstr>
      <vt:lpstr>Times New Roman</vt:lpstr>
      <vt:lpstr>Organic</vt:lpstr>
      <vt:lpstr>      Week 3: Communication: Sharing what we know</vt:lpstr>
      <vt:lpstr> Learning  Objectives</vt:lpstr>
      <vt:lpstr>What is communication?</vt:lpstr>
      <vt:lpstr>The linear model</vt:lpstr>
      <vt:lpstr>The interactive model</vt:lpstr>
      <vt:lpstr>    Defining communication  </vt:lpstr>
      <vt:lpstr>PowerPoint Presentation</vt:lpstr>
      <vt:lpstr> Questions to think about…</vt:lpstr>
      <vt:lpstr> The Sapir-Whorf hypothesis</vt:lpstr>
      <vt:lpstr>Communication and culture</vt:lpstr>
      <vt:lpstr> My language, my people, my world</vt:lpstr>
      <vt:lpstr>  Culture at play…</vt:lpstr>
      <vt:lpstr>Language and identity</vt:lpstr>
      <vt:lpstr>After class…</vt:lpstr>
      <vt:lpstr>Next week</vt:lpstr>
    </vt:vector>
  </TitlesOfParts>
  <Manager/>
  <Company>The University of Queensland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Your Country</dc:title>
  <dc:subject/>
  <dc:creator>Shuang Liu</dc:creator>
  <cp:keywords/>
  <dc:description/>
  <cp:lastModifiedBy>Shuang Liu</cp:lastModifiedBy>
  <cp:revision>285</cp:revision>
  <cp:lastPrinted>1601-01-01T00:00:00Z</cp:lastPrinted>
  <dcterms:created xsi:type="dcterms:W3CDTF">2007-07-24T01:46:56Z</dcterms:created>
  <dcterms:modified xsi:type="dcterms:W3CDTF">2021-03-05T00:30:47Z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TC010183711033</vt:lpwstr>
  </property>
</Properties>
</file>